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1" Type="http://schemas.openxmlformats.org/officeDocument/2006/relationships/slide" Target="slides/slide16.xml"/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4.png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yoho/stock-market-prediction" TargetMode="Externa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03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3.png"/><Relationship Id="rId3" Type="http://schemas.openxmlformats.org/officeDocument/2006/relationships/image" Target="../media/image02.png"/><Relationship Id="rId9" Type="http://schemas.openxmlformats.org/officeDocument/2006/relationships/image" Target="../media/image05.png"/><Relationship Id="rId6" Type="http://schemas.openxmlformats.org/officeDocument/2006/relationships/image" Target="../media/image00.png"/><Relationship Id="rId5" Type="http://schemas.openxmlformats.org/officeDocument/2006/relationships/image" Target="../media/image06.png"/><Relationship Id="rId8" Type="http://schemas.openxmlformats.org/officeDocument/2006/relationships/image" Target="../media/image01.png"/><Relationship Id="rId7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05.png"/><Relationship Id="rId4" Type="http://schemas.openxmlformats.org/officeDocument/2006/relationships/image" Target="../media/image02.png"/><Relationship Id="rId11" Type="http://schemas.openxmlformats.org/officeDocument/2006/relationships/image" Target="../media/image09.png"/><Relationship Id="rId3" Type="http://schemas.openxmlformats.org/officeDocument/2006/relationships/image" Target="../media/image08.png"/><Relationship Id="rId9" Type="http://schemas.openxmlformats.org/officeDocument/2006/relationships/image" Target="../media/image01.png"/><Relationship Id="rId6" Type="http://schemas.openxmlformats.org/officeDocument/2006/relationships/image" Target="../media/image06.png"/><Relationship Id="rId5" Type="http://schemas.openxmlformats.org/officeDocument/2006/relationships/image" Target="../media/image03.png"/><Relationship Id="rId8" Type="http://schemas.openxmlformats.org/officeDocument/2006/relationships/image" Target="../media/image07.png"/><Relationship Id="rId7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10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3" Type="http://schemas.openxmlformats.org/officeDocument/2006/relationships/image" Target="../media/image18.png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314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Want To Be Rich?</a:t>
            </a:r>
          </a:p>
        </p:txBody>
      </p:sp>
      <p:pic>
        <p:nvPicPr>
          <p:cNvPr id="31" name="Shape 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75" y="1635200"/>
            <a:ext cx="3626225" cy="24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800" y="1635200"/>
            <a:ext cx="4859581" cy="2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Quick Comparison Cnt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25" y="1109975"/>
            <a:ext cx="3561400" cy="19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325" y="1273637"/>
            <a:ext cx="3112475" cy="166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974" y="3266575"/>
            <a:ext cx="2715324" cy="145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925" y="3190374"/>
            <a:ext cx="3112475" cy="1662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1825" y="3174724"/>
            <a:ext cx="3112475" cy="166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685800" y="839048"/>
            <a:ext cx="7772400" cy="89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But Which Model??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675" y="2250350"/>
            <a:ext cx="4168525" cy="25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950" y="1159500"/>
            <a:ext cx="26479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 rot="10800000">
            <a:off x="2342925" y="2833900"/>
            <a:ext cx="2984699" cy="2170199"/>
          </a:xfrm>
          <a:prstGeom prst="cloudCallout">
            <a:avLst>
              <a:gd fmla="val -20345" name="adj1"/>
              <a:gd fmla="val 72071" name="adj2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Happy Birthday Euclid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675" y="3056150"/>
            <a:ext cx="3039199" cy="19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648" y="3356550"/>
            <a:ext cx="1959625" cy="13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75" y="1405437"/>
            <a:ext cx="1232150" cy="1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2092237" y="1753925"/>
            <a:ext cx="842400" cy="5351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6166275" y="1753925"/>
            <a:ext cx="842400" cy="5351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4550" y="1405587"/>
            <a:ext cx="1232150" cy="12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685800" y="434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Demo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612" y="987175"/>
            <a:ext cx="3256774" cy="32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3916625" y="4377300"/>
            <a:ext cx="4945199" cy="40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Git Repo: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https://github.com/gyoho/stock-market-prediction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Want To Be Serious?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458" y="1830486"/>
            <a:ext cx="1453093" cy="187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75" y="1268521"/>
            <a:ext cx="3673324" cy="36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Return in The Future</a:t>
            </a: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17385" l="0" r="0" t="6225"/>
          <a:stretch/>
        </p:blipFill>
        <p:spPr>
          <a:xfrm>
            <a:off x="684075" y="1083300"/>
            <a:ext cx="7471050" cy="386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Conclusion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914400" y="1276350"/>
            <a:ext cx="8229600" cy="752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i="1" lang="en" sz="3600">
                <a:solidFill>
                  <a:srgbClr val="434343"/>
                </a:solidFill>
              </a:rPr>
              <a:t>Stock Market Prediction is Hard...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425" y="2402450"/>
            <a:ext cx="4605974" cy="25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Dive into Stock Market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849" y="1199150"/>
            <a:ext cx="6430300" cy="364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821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Companies in Silicon Valley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25" y="1164600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325" y="3077951"/>
            <a:ext cx="1312775" cy="161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950" y="31912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575" y="2932707"/>
            <a:ext cx="1562099" cy="152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1325" y="3433800"/>
            <a:ext cx="1795474" cy="12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 rotWithShape="1">
          <a:blip r:embed="rId8">
            <a:alphaModFix/>
          </a:blip>
          <a:srcRect b="27383" l="0" r="5508" t="0"/>
          <a:stretch/>
        </p:blipFill>
        <p:spPr>
          <a:xfrm>
            <a:off x="7132675" y="1488962"/>
            <a:ext cx="1312774" cy="116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0312" y="1322937"/>
            <a:ext cx="30575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Tool We Want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450" y="2114200"/>
            <a:ext cx="1543360" cy="15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 b="14757" l="0" r="0" t="17390"/>
          <a:stretch/>
        </p:blipFill>
        <p:spPr>
          <a:xfrm>
            <a:off x="1139303" y="2770025"/>
            <a:ext cx="1200898" cy="52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685" y="1921950"/>
            <a:ext cx="551742" cy="71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4849" y="3425956"/>
            <a:ext cx="506243" cy="5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02" y="2990992"/>
            <a:ext cx="506237" cy="52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3897" y="3219594"/>
            <a:ext cx="708652" cy="52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9">
            <a:alphaModFix/>
          </a:blip>
          <a:srcRect b="27383" l="0" r="5508" t="0"/>
          <a:stretch/>
        </p:blipFill>
        <p:spPr>
          <a:xfrm>
            <a:off x="2332343" y="2349216"/>
            <a:ext cx="551750" cy="51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7300" y="2269277"/>
            <a:ext cx="1012259" cy="52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40150" y="2251712"/>
            <a:ext cx="1471050" cy="14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3184325" y="2725350"/>
            <a:ext cx="1012199" cy="5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6192675" y="2725350"/>
            <a:ext cx="1012199" cy="52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Assumptions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87175"/>
            <a:ext cx="5575825" cy="37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b="14837" l="0" r="4643" t="27561"/>
          <a:stretch/>
        </p:blipFill>
        <p:spPr>
          <a:xfrm>
            <a:off x="6182027" y="987175"/>
            <a:ext cx="2271219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 b="15824" l="0" r="0" t="10743"/>
          <a:stretch/>
        </p:blipFill>
        <p:spPr>
          <a:xfrm>
            <a:off x="6081048" y="2024950"/>
            <a:ext cx="2605747" cy="119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6">
            <a:alphaModFix/>
          </a:blip>
          <a:srcRect b="4818" l="0" r="0" t="7569"/>
          <a:stretch/>
        </p:blipFill>
        <p:spPr>
          <a:xfrm>
            <a:off x="6182025" y="3444615"/>
            <a:ext cx="2605747" cy="142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Datasets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1239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NASDAQ → California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→ Technology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→ Large and Mega Cap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25 Companies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Past 5 years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Train: Test = 9: 1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050" y="603300"/>
            <a:ext cx="1918474" cy="418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Best Friend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260550" y="948175"/>
            <a:ext cx="2378400" cy="3356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/>
              <a:t>Package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acf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lm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arma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arima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forecast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tseries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/>
              <a:t>accuracy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50" y="1100575"/>
            <a:ext cx="1324900" cy="13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0" y="2579668"/>
            <a:ext cx="5574749" cy="231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Models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9715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Polynomial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Seasonal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Holt-Winter Filter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Exponential Smoothing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ARIMA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ARIMA Seasonal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Neural Networks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Advanced Linear Model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Quick Comparison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89250"/>
            <a:ext cx="3431551" cy="18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875" y="3249991"/>
            <a:ext cx="2986374" cy="159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8626" y="1308163"/>
            <a:ext cx="2986374" cy="159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650" y="3310075"/>
            <a:ext cx="2778400" cy="148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275" y="3239575"/>
            <a:ext cx="2986379" cy="15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